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3" r:id="rId3"/>
    <p:sldId id="356" r:id="rId5"/>
    <p:sldId id="360" r:id="rId6"/>
    <p:sldId id="301" r:id="rId7"/>
    <p:sldId id="357" r:id="rId8"/>
    <p:sldId id="302" r:id="rId9"/>
    <p:sldId id="358" r:id="rId10"/>
    <p:sldId id="303" r:id="rId11"/>
    <p:sldId id="344" r:id="rId12"/>
    <p:sldId id="320" r:id="rId13"/>
    <p:sldId id="361" r:id="rId14"/>
    <p:sldId id="334" r:id="rId15"/>
    <p:sldId id="333" r:id="rId16"/>
    <p:sldId id="304" r:id="rId17"/>
    <p:sldId id="335" r:id="rId18"/>
    <p:sldId id="336" r:id="rId19"/>
    <p:sldId id="274" r:id="rId20"/>
    <p:sldId id="343" r:id="rId21"/>
    <p:sldId id="306" r:id="rId22"/>
    <p:sldId id="312" r:id="rId23"/>
    <p:sldId id="345" r:id="rId2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17c1e-27df-4acf-af8b-8994cfbf6190}">
          <p14:sldIdLst>
            <p14:sldId id="273"/>
            <p14:sldId id="356"/>
            <p14:sldId id="360"/>
            <p14:sldId id="301"/>
            <p14:sldId id="357"/>
            <p14:sldId id="302"/>
            <p14:sldId id="358"/>
            <p14:sldId id="303"/>
            <p14:sldId id="344"/>
            <p14:sldId id="320"/>
            <p14:sldId id="361"/>
            <p14:sldId id="334"/>
            <p14:sldId id="333"/>
            <p14:sldId id="304"/>
            <p14:sldId id="335"/>
            <p14:sldId id="336"/>
          </p14:sldIdLst>
        </p14:section>
        <p14:section name="Untitled Section" id="{b9a7e608-02bf-4376-b6e4-667fbcc2b5f6}">
          <p14:sldIdLst>
            <p14:sldId id="274"/>
            <p14:sldId id="343"/>
            <p14:sldId id="306"/>
            <p14:sldId id="312"/>
            <p14:sldId id="34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Good morning,everyone.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Let me introduce myself first.</a:t>
            </a:r>
            <a:endParaRPr lang="en-US" altLang="ja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ja-JP"/>
              <a:t>I am LIUYI from Tokyo Metropolitan Unviersity </a:t>
            </a:r>
            <a:r>
              <a:rPr lang="en-US" altLang="ja-JP">
                <a:sym typeface="+mn-ea"/>
              </a:rPr>
              <a:t>Yamaguchi Lab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ja-JP" altLang="en-US"/>
              <a:t>Today,My presentation title is &lt;</a:t>
            </a:r>
            <a:r>
              <a:rPr lang="en-US" altLang="ja-JP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+mn-ea"/>
              </a:rPr>
              <a:t>Sensor Fusion-based Group-level Emotion Classifcation In Virtual Reality Using Machine Learning</a:t>
            </a:r>
            <a:r>
              <a:rPr lang="ja-JP" altLang="en-US"/>
              <a:t>&gt;.</a:t>
            </a:r>
            <a:endParaRPr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Accoding to the self-report result ,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emotional arousal experiment in VRChat can effectively arouse collaborators emotions.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also found there are situations where collaborators are happy&amp;relaxed(Fear&amp;Disgust, Excited&amp;Joy)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at the same time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 suggests that those emotions are not discrete in some cases.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trained SVM,Naive Bayes and KNN to classify emotion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Accoding to the result ,we know EEG and ECG can be used to classify emotion in VR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/>
              <a:t>However, because of the poor contact problem of Muse2 brainwave headband, the EEG data collected are not very good</a:t>
            </a:r>
            <a:endParaRPr lang="en-US"/>
          </a:p>
          <a:p>
            <a:r>
              <a:rPr lang="en-US"/>
              <a:t>and we find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individual differences  appear in our experiment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/>
              <a:t>what’s more ,the amount of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training </a:t>
            </a:r>
            <a:r>
              <a:rPr lang="en-US"/>
              <a:t>data is too small,we need to collect more data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second Experiment were conducted in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Horizon Workrooms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/>
          </a:p>
          <a:p>
            <a:r>
              <a:rPr lang="en-US"/>
              <a:t>SIx pairs of collaborators were recruited to talk in the virtual meeting room</a:t>
            </a:r>
            <a:endParaRPr lang="en-US"/>
          </a:p>
          <a:p>
            <a:r>
              <a:rPr lang="en-US"/>
              <a:t>We had abandoned Muse2, and only use ECG and audio data to classify dialogue atmosphere and emotion</a:t>
            </a:r>
            <a:endParaRPr lang="en-US"/>
          </a:p>
          <a:p>
            <a:endParaRPr lang="en-US"/>
          </a:p>
          <a:p>
            <a:r>
              <a:rPr lang="en-US"/>
              <a:t>We let two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collaborators to sit in separate quiet classrooms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they can not hear each other if they do not wear VR headset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each conversation lasted approximately three minutes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take a break betwenn each topic and answer the questionnaire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/>
              <a:t>they need to talk on a specific topic,and each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conversation last about 3 minutes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topics will be chosen randomly, and they are likely to cause emotional fluctuations or produce opposing positions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 This is the </a:t>
            </a:r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Dialogue Moods Questionnaire,beside this ,collaborators also need to answer the Six emotions questionnaire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find Despite two people being in the same conversational setting, 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there may be opposite results in evaluating the dialogue atmosphere by both parties.</a:t>
            </a:r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For example: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r>
              <a:rPr kumimoji="1"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one person may feel that the atmosphere is very Excite, while another person may feel not</a:t>
            </a:r>
            <a:endParaRPr kumimoji="1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Meiryo" panose="020B0604030504040204" pitchFamily="50" charset="-128"/>
              <a:cs typeface="Arial Regular" panose="020B0604020202090204" charset="0"/>
            </a:endParaRPr>
          </a:p>
          <a:p>
            <a:endParaRPr lang="en-US" altLang="ja-JP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The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cross-validation Classification Result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/>
              <a:t>shows ECG and audio features can be used to classify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Dialogue Mood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find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Smooth has better results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while Eminent, Close and Equal have relatively poor classification results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We also did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Due to insufficient samples, the classification results of Fear and Disgust have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relatively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large fluctuations.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/>
              <a:t>We do not have much Disgust and fear samples.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1" dirty="0">
                <a:sym typeface="+mn-ea"/>
              </a:rPr>
              <a:t>In conclusion</a:t>
            </a:r>
            <a:endParaRPr lang="en-US" altLang="zh-CN" b="1" dirty="0">
              <a:sym typeface="+mn-ea"/>
            </a:endParaRPr>
          </a:p>
          <a:p>
            <a:pPr algn="l"/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study uses machine learning algorithms to classify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basic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emotion and dialogue atmosphere in VR.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s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 of this study</a:t>
            </a: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First,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individual differences appear in biological information,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which may relate to the surrounding environment and individual physique.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Lack of diversity sample in some cases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third limitation is  Poor Contact problem of Muse2 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For Futrue Work recommendation</a:t>
            </a:r>
            <a:r>
              <a:rPr lang="zh-CN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b="1">
                <a:latin typeface="Arial Bold" panose="020B0604020202090204" charset="0"/>
                <a:cs typeface="Arial Bold" panose="020B0604020202090204" charset="0"/>
                <a:sym typeface="+mn-ea"/>
              </a:rPr>
              <a:t>i think we can 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Increase the amount of experimental data, and try Deep Learning</a:t>
            </a:r>
            <a:endParaRPr lang="zh-CN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 the next stage </a:t>
            </a: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，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tend to recognize the degree of confidence, interest, and psychological fluctuations in multi-person conversations or collaborations in VR.</a:t>
            </a:r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kumimoji="1" lang="en-US" altLang="zh-CN" sz="12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FD5B0-7C38-40B9-A55E-C12A171709C6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this is my references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>
              <a:buFont typeface="Wingdings" panose="05000000000000000000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recent years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 development of virtual reality technology has made 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VR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content available to the average household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To help conversation on those online virtual world platforms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 fontAlgn="auto" latinLnBrk="1">
              <a:buFont typeface="Wingdings" panose="05000000000000000000" charset="0"/>
              <a:buChar char=""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stimate users’inner moods and evaluate dialogue atmosphere</a:t>
            </a:r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I'd like to thank you for taking time out to listen to my presentation.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indent="0" algn="l">
              <a:buFont typeface="Arial" panose="020B060402020202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However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Emotions are sometimes not expressed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And information expressed</a:t>
            </a: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,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such as facial expressions and voices, 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can differ from the actual emotion</a:t>
            </a: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[1]</a:t>
            </a: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en-US" altLang="ja-JP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For example</a:t>
            </a:r>
            <a:endParaRPr kumimoji="1" lang="ja-JP" altLang="en-US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</a:t>
            </a:r>
            <a:r>
              <a:rPr kumimoji="1" 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P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eople can fake a smile when </a:t>
            </a:r>
            <a:endParaRPr kumimoji="1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feeling </a:t>
            </a:r>
            <a:r>
              <a:rPr kumimoji="1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sad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or </a:t>
            </a:r>
            <a:r>
              <a:rPr kumimoji="1" b="1">
                <a:solidFill>
                  <a:srgbClr val="FF0000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angry</a:t>
            </a:r>
            <a:r>
              <a:rPr kumimoji="1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inside</a:t>
            </a:r>
            <a:endParaRPr kumimoji="1" lang="en-US" b="1">
              <a:solidFill>
                <a:schemeClr val="accent1">
                  <a:lumMod val="60000"/>
                  <a:lumOff val="40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>
              <a:latin typeface="Arial Regular" panose="020B0604020202090204" charset="0"/>
              <a:cs typeface="Arial Regular" panose="020B0604020202090204" charset="0"/>
            </a:endParaRPr>
          </a:p>
          <a:p>
            <a:endParaRPr kumimoji="1" lang="en-US" altLang="ja-JP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>
                <a:sym typeface="+mn-ea"/>
              </a:rPr>
              <a:t>The Structure of this presentation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is shown as below.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1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,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we had made a brief introdcution on our study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2, the background and related work for this research paper will be briefed; </a:t>
            </a:r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3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and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section 4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</a:t>
            </a:r>
            <a:endParaRPr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we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will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propose the first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and 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the second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 experiment and evaluation; </a:t>
            </a:r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endParaRPr b="1">
              <a:latin typeface="Arial Bold" panose="020B0604020202090204" charset="0"/>
              <a:cs typeface="Arial Bold" panose="020B0604020202090204" charset="0"/>
            </a:endParaRPr>
          </a:p>
          <a:p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In section 5, we will present the conclusion and future work </a:t>
            </a:r>
            <a:r>
              <a:rPr 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recommendation</a:t>
            </a:r>
            <a:r>
              <a:rPr b="1">
                <a:latin typeface="Arial Bold" panose="020B0604020202090204" charset="0"/>
                <a:cs typeface="Arial Bold" panose="020B0604020202090204" charset="0"/>
                <a:sym typeface="+mn-ea"/>
              </a:rPr>
              <a:t>.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zh-CN" dirty="0">
                <a:sym typeface="+mn-ea"/>
              </a:rPr>
              <a:t>Related Work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For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we usually use biological information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human External features and sometiems environement data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a lot of researches had been conducted in Human robot interaction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 ..and the AEE researches in VR are also popular. 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In 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Marín-Morales's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 t</a:t>
            </a:r>
            <a:r>
              <a:rPr lang="en-US"/>
              <a:t>hey use 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brain and heartbeat dynamics for emotion recognition in VR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</a:t>
            </a: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,</a:t>
            </a:r>
            <a:r>
              <a:rPr lang="en-US" altLang="ja-JP">
                <a:solidFill>
                  <a:schemeClr val="accent1">
                    <a:lumMod val="60000"/>
                    <a:lumOff val="40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They did Emotion state classification of EEG brain signal using SVM and KNN</a:t>
            </a: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Enginnering,which is proposed by JSAI, is a thoery to study “atmosphere”</a:t>
            </a:r>
            <a:endParaRPr lang="en-US" altLang="ja-JP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DNP had developed a smart room that can change light and music according to the indoor atmosphere</a:t>
            </a:r>
            <a:endParaRPr lang="en-US"/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  <a:p>
            <a:pPr indent="0" latinLnBrk="1">
              <a:spcBef>
                <a:spcPts val="0"/>
              </a:spcBef>
              <a:buNone/>
            </a:pPr>
            <a:r>
              <a:rPr kumimoji="1" lang="ja-JP" altLang="en-US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lang="en-US"/>
              <a:t>they use utterance features to estimate dialogue atmosphere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My first experiment was conducted in VRChat</a:t>
            </a:r>
            <a:endParaRPr lang="en-US"/>
          </a:p>
          <a:p>
            <a:endParaRPr lang="en-US"/>
          </a:p>
          <a:p>
            <a:r>
              <a:rPr lang="en-US"/>
              <a:t>10 participants were recruited to experience Six virtual worlds in VRCHat</a:t>
            </a:r>
            <a:endParaRPr lang="en-US"/>
          </a:p>
          <a:p>
            <a:endParaRPr lang="en-US"/>
          </a:p>
          <a:p>
            <a:r>
              <a:rPr lang="en-US"/>
              <a:t>The EEG and ECG will be recorded, we use EEG,accelerator and HRV extracted from ECG as features.</a:t>
            </a:r>
            <a:endParaRPr lang="en-US"/>
          </a:p>
          <a:p>
            <a:r>
              <a:rPr lang="en-US"/>
              <a:t>and every section will last for about 3 minutes.We use the data of last minute.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After each section, they need to answer SAM </a:t>
            </a:r>
            <a:r>
              <a:rPr lang="en-US">
                <a:sym typeface="+mn-ea"/>
              </a:rPr>
              <a:t>questionnaire </a:t>
            </a:r>
            <a:r>
              <a:rPr lang="en-US"/>
              <a:t>and six emotions questionnaire</a:t>
            </a:r>
            <a:endParaRPr lang="en-US"/>
          </a:p>
          <a:p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SAM questionnaire can be used to self-report participants' Valence,Arousal and Dominance level,</a:t>
            </a:r>
            <a:endParaRPr lang="en-US">
              <a:sym typeface="+mn-ea"/>
            </a:endParaRPr>
          </a:p>
          <a:p>
            <a:r>
              <a:rPr lang="en-US"/>
              <a:t>and Six emotions quesitonnaire is used to evaluate participants' basic emotion level</a:t>
            </a:r>
            <a:endParaRPr lang="en-US"/>
          </a:p>
          <a:p>
            <a:endParaRPr lang="en-US"/>
          </a:p>
          <a:p>
            <a:r>
              <a:rPr lang="en-US"/>
              <a:t>By these two questionnaire</a:t>
            </a:r>
            <a:r>
              <a:rPr lang="zh-CN" altLang="en-US"/>
              <a:t>，</a:t>
            </a:r>
            <a:r>
              <a:rPr lang="en-US" altLang="zh-CN"/>
              <a:t>we can</a:t>
            </a:r>
            <a:endParaRPr lang="en-US" altLang="zh-CN"/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1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、</a:t>
            </a:r>
            <a:endParaRPr lang="zh-CN" altLang="en-US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2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 during the experiment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（</a:t>
            </a:r>
            <a:r>
              <a:rPr lang="en-US" altLang="zh-CN">
                <a:latin typeface="Arial Regular" panose="020B0604020202090204" charset="0"/>
                <a:cs typeface="Arial Regular" panose="020B0604020202090204" charset="0"/>
                <a:sym typeface="+mn-ea"/>
              </a:rPr>
              <a:t>3</a:t>
            </a:r>
            <a:r>
              <a:rPr lang="zh-CN" altLang="en-US">
                <a:latin typeface="Arial Regular" panose="020B0604020202090204" charset="0"/>
                <a:cs typeface="Arial Regular" panose="020B0604020202090204" charset="0"/>
                <a:sym typeface="+mn-ea"/>
              </a:rPr>
              <a:t>）</a:t>
            </a:r>
            <a:r>
              <a:rPr lang="en-US" altLang="ja-JP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 their emotions</a:t>
            </a:r>
            <a:endParaRPr lang="en-US" altLang="ja-JP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2895600"/>
            <a:ext cx="12192000" cy="3048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6400" y="1219200"/>
            <a:ext cx="11480800" cy="167640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251200" y="3352800"/>
            <a:ext cx="8534400" cy="2743200"/>
          </a:xfrm>
        </p:spPr>
        <p:txBody>
          <a:bodyPr tIns="226800"/>
          <a:lstStyle>
            <a:lvl1pPr marL="0" indent="0" algn="r">
              <a:lnSpc>
                <a:spcPct val="80000"/>
              </a:lnSpc>
              <a:buFontTx/>
              <a:buNone/>
              <a:defRPr kumimoji="0"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ja-JP" altLang="en-US" noProof="0"/>
              <a:t>マスター サブタイトルの書式設定</a:t>
            </a:r>
            <a:endParaRPr lang="en-US" altLang="ja-JP" noProof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D36B6290-14FB-4CBA-A6EB-FC75609667A5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0" y="2895600"/>
            <a:ext cx="406400" cy="3048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  <p:pic>
        <p:nvPicPr>
          <p:cNvPr id="16" name="図 15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pic>
        <p:nvPicPr>
          <p:cNvPr id="17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Lab.,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598C8-8776-4AD3-85DB-22CCA2BFA0E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45600" y="0"/>
            <a:ext cx="2946400" cy="6096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06400" y="0"/>
            <a:ext cx="8636000" cy="6096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2CDC43-516E-4C6B-A937-644EF7D0050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06400" y="0"/>
            <a:ext cx="117856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 dirty="0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 dirty="0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 dirty="0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 dirty="0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61D15F1-D7AB-483E-9500-6125E0605171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80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48400" y="914400"/>
            <a:ext cx="5537200" cy="51816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3A29A8-5F48-4C33-8F7B-6A55227B218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18" y="365129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71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477491-BAFC-40BD-9F48-1A8EAABEC29C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7A33F7-5F57-4219-B1BB-391F7C61D416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45043A-859D-4A27-A378-E5B7883DF420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  <a:endParaRPr lang="ja-JP" altLang="en-US"/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  <a:endParaRPr lang="ja-JP" altLang="en-US"/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  <a:endParaRPr lang="ja-JP" altLang="en-US"/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E20210-1E57-4E5C-BD7B-835100030A94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 hasCustomPrompt="1"/>
          </p:nvPr>
        </p:nvSpPr>
        <p:spPr>
          <a:xfrm>
            <a:off x="5183717" y="987430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6B1FB-A16C-49EE-9F17-B84BB1518672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おの, ベクトル グラフィックス が含まれている画像&#10;&#10;高い精度で生成された説明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000" y="6423935"/>
            <a:ext cx="454533" cy="354395"/>
          </a:xfrm>
          <a:prstGeom prst="rect">
            <a:avLst/>
          </a:prstGeom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0"/>
            <a:ext cx="12192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 dirty="0">
              <a:latin typeface="Meiryo" panose="020B0604030504040204" pitchFamily="50" charset="-128"/>
              <a:ea typeface="Meiryo" panose="020B0604030504040204" pitchFamily="50" charset="-128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0"/>
            <a:ext cx="11785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914400"/>
            <a:ext cx="11277600" cy="4458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771" y="6543706"/>
            <a:ext cx="2540000" cy="3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AB5D83BD-4A0E-40CB-9666-BD8123E2C699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6913" y="6543704"/>
            <a:ext cx="3860800" cy="31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kumimoji="1" lang="ja-JP" altLang="en-US"/>
          </a:p>
        </p:txBody>
      </p:sp>
      <p:pic>
        <p:nvPicPr>
          <p:cNvPr id="1032" name="Picture 8" descr="C:\Documents and Settings\お腹大きい中里\デスクトップ\TMUfont.gi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46" y="6652531"/>
            <a:ext cx="4165600" cy="1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97042" y="6506289"/>
            <a:ext cx="1016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7294988" y="6423935"/>
            <a:ext cx="447040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000" b="1" dirty="0">
                <a:latin typeface="黑体" panose="02010609060101010101" pitchFamily="49" charset="-122"/>
                <a:ea typeface="黑体" panose="02010609060101010101" pitchFamily="49" charset="-122"/>
              </a:rPr>
              <a:t>Yamaguchi Lab</a:t>
            </a:r>
            <a:endParaRPr lang="en-US" altLang="ja-JP" sz="1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304800" cy="762000"/>
          </a:xfrm>
          <a:prstGeom prst="rect">
            <a:avLst/>
          </a:prstGeom>
          <a:solidFill>
            <a:srgbClr val="719DD7"/>
          </a:solidFill>
          <a:ln>
            <a:noFill/>
          </a:ln>
          <a:effectLst/>
        </p:spPr>
        <p:txBody>
          <a:bodyPr wrap="none" anchor="ctr"/>
          <a:lstStyle/>
          <a:p>
            <a:endParaRPr lang="ja-JP" altLang="en-US" sz="2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Meiryo" panose="020B0604030504040204" pitchFamily="5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>
          <a:solidFill>
            <a:srgbClr val="46656C"/>
          </a:solidFill>
          <a:latin typeface="Arial Narrow" panose="020B0606020202030204" pitchFamily="34" charset="0"/>
          <a:ea typeface="MS PGothic" panose="020B0600070205080204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8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kern="1200">
          <a:solidFill>
            <a:schemeClr val="tx1"/>
          </a:solidFill>
          <a:latin typeface="Meiryo" panose="020B0604030504040204" pitchFamily="50" charset="-128"/>
          <a:ea typeface="Meiryo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6540" y="1564640"/>
            <a:ext cx="11679555" cy="1209040"/>
          </a:xfrm>
        </p:spPr>
        <p:txBody>
          <a:bodyPr/>
          <a:lstStyle/>
          <a:p>
            <a:pPr algn="ctr"/>
            <a:r>
              <a:rPr lang="en-US" altLang="ja-JP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Sensor Fusion-based Emotion Classification </a:t>
            </a:r>
            <a:br>
              <a:rPr lang="en-US" altLang="ja-JP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</a:br>
            <a:r>
              <a:rPr lang="en-US" altLang="ja-JP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In Virtual Reality Using Machine Learning</a:t>
            </a:r>
            <a:endParaRPr lang="en-US" altLang="ja-JP" sz="32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14800" y="4185285"/>
            <a:ext cx="7502525" cy="1676400"/>
          </a:xfrm>
        </p:spPr>
        <p:txBody>
          <a:bodyPr anchor="b"/>
          <a:lstStyle/>
          <a:p>
            <a:pPr lvl="0"/>
            <a:r>
              <a:rPr lang="en-US" altLang="ja-JP" sz="2400" dirty="0">
                <a:latin typeface="+mn-ea"/>
              </a:rPr>
              <a:t>@NCSP22</a:t>
            </a:r>
            <a:endParaRPr lang="en-US" altLang="ja-JP" sz="2400" dirty="0">
              <a:latin typeface="+mn-ea"/>
            </a:endParaRPr>
          </a:p>
          <a:p>
            <a:pPr lvl="0"/>
            <a:r>
              <a:rPr lang="en-US" altLang="ja-JP" sz="2400">
                <a:latin typeface="+mn-ea"/>
              </a:rPr>
              <a:t>Yi Liu, Eri Sato-shimokawara</a:t>
            </a:r>
            <a:endParaRPr lang="en-US" altLang="ja-JP" sz="2400">
              <a:latin typeface="+mn-ea"/>
            </a:endParaRPr>
          </a:p>
          <a:p>
            <a:r>
              <a:rPr lang="en-US" altLang="ja-JP" sz="2400">
                <a:latin typeface="+mn-ea"/>
              </a:rPr>
              <a:t>and Toru Yamaguchi</a:t>
            </a:r>
            <a:endParaRPr lang="en-US" altLang="ja-JP" sz="2400">
              <a:latin typeface="+mn-ea"/>
            </a:endParaRPr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/>
              <a:t>Tokyo Metropolitan University</a:t>
            </a:r>
            <a:endParaRPr lang="en-US" altLang="ja-JP" sz="2400"/>
          </a:p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/>
              <a:t>Yamaguchi Lab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>
                <a:sym typeface="+mn-ea"/>
              </a:rPr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621030" y="988695"/>
            <a:ext cx="1178560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Self-report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（</a:t>
            </a:r>
            <a:r>
              <a:rPr lang="en-US" altLang="zh-CN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Average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）：</a:t>
            </a:r>
            <a:endParaRPr lang="zh-CN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 emotional arousal experiment in VRChat can effectively arouse collaborators’ emotions.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There are situations where collaborators are happy&amp;relaxed(Fear&amp;Disgust, Excited&amp;Joy) simultaneously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Arial Regular" panose="020B0604020202090204" charset="0"/>
                <a:cs typeface="Arial Regular" panose="020B0604020202090204" charset="0"/>
                <a:sym typeface="+mn-ea"/>
              </a:rPr>
              <a:t>   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</a:t>
            </a:r>
            <a:r>
              <a:rPr kumimoji="1" 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Those emotions are not discrete in some cases.</a:t>
            </a:r>
            <a:endParaRPr kumimoji="1" lang="en-US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6" name="Table -1"/>
          <p:cNvGraphicFramePr/>
          <p:nvPr/>
        </p:nvGraphicFramePr>
        <p:xfrm>
          <a:off x="998220" y="3357245"/>
          <a:ext cx="9855835" cy="3005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9770"/>
                <a:gridCol w="1858010"/>
                <a:gridCol w="1834515"/>
                <a:gridCol w="2012315"/>
                <a:gridCol w="2181225"/>
              </a:tblGrid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Valence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 Arousal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Dominance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Emotion Value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Relax1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6.125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5.56 </a:t>
                      </a:r>
                      <a:r>
                        <a:rPr lang="en-US" sz="2000" b="1">
                          <a:solidFill>
                            <a:srgbClr val="92D05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Relax</a:t>
                      </a:r>
                      <a:endParaRPr lang="en-US" sz="2000" b="1">
                        <a:solidFill>
                          <a:srgbClr val="92D05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Relax2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4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rgbClr val="92D05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Relax</a:t>
                      </a:r>
                      <a:endParaRPr lang="en-US" sz="2000" b="1">
                        <a:solidFill>
                          <a:srgbClr val="92D05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Sad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2.875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5.25 </a:t>
                      </a:r>
                      <a:r>
                        <a:rPr lang="en-US" sz="20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Sad</a:t>
                      </a:r>
                      <a:endParaRPr lang="en-US" sz="2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Fear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1.875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6.25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1.5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Fear</a:t>
                      </a:r>
                      <a:endParaRPr lang="en-US" sz="2000" b="1">
                        <a:solidFill>
                          <a:srgbClr val="FF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135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Disgust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2.5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5.375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3.25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6.0   </a:t>
                      </a:r>
                      <a:r>
                        <a:rPr lang="en-US" sz="2000" b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Disgust</a:t>
                      </a:r>
                      <a:endParaRPr lang="en-US" sz="2000" b="1">
                        <a:solidFill>
                          <a:schemeClr val="accent1">
                            <a:lumMod val="75000"/>
                          </a:schemeClr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Joy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7.14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3.71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40000"/>
                        </a:lnSpc>
                        <a:buNone/>
                      </a:pPr>
                      <a:r>
                        <a:rPr sz="2000" b="0">
                          <a:solidFill>
                            <a:srgbClr val="000000"/>
                          </a:solidFill>
                          <a:latin typeface="MS明朝" charset="0"/>
                          <a:cs typeface="MS明朝" charset="0"/>
                        </a:rPr>
                        <a:t>5.86</a:t>
                      </a:r>
                      <a:endParaRPr lang="en-US" sz="2000" b="0">
                        <a:solidFill>
                          <a:srgbClr val="000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40000"/>
                        </a:lnSpc>
                        <a:buNone/>
                      </a:pPr>
                      <a:r>
                        <a:rPr lang="en-US" sz="2000" b="0">
                          <a:solidFill>
                            <a:srgbClr val="000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     5.86 </a:t>
                      </a:r>
                      <a:r>
                        <a:rPr lang="en-US" sz="2000" b="1">
                          <a:solidFill>
                            <a:srgbClr val="FFC000"/>
                          </a:solidFill>
                          <a:latin typeface="MS明朝" charset="0"/>
                          <a:ea typeface="MS明朝" charset="0"/>
                          <a:cs typeface="MS明朝" charset="0"/>
                        </a:rPr>
                        <a:t>Joy</a:t>
                      </a:r>
                      <a:endParaRPr lang="en-US" sz="2000" b="1">
                        <a:solidFill>
                          <a:srgbClr val="FFC000"/>
                        </a:solidFill>
                        <a:latin typeface="MS明朝" charset="0"/>
                        <a:ea typeface="MS明朝" charset="0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Preliminary Experiment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2665"/>
            <a:ext cx="11277600" cy="4928235"/>
          </a:xfrm>
        </p:spPr>
        <p:txBody>
          <a:bodyPr/>
          <a:p>
            <a:pPr marL="0" indent="0">
              <a:buNone/>
            </a:pPr>
            <a:r>
              <a:rPr kumimoji="0" lang="en-US" altLang="ja-JP" sz="2800" b="1">
                <a:latin typeface="Arial Bold" panose="020B0604020202090204" charset="0"/>
                <a:ea typeface="+mn-ea"/>
                <a:cs typeface="Arial Bold" panose="020B0604020202090204" charset="0"/>
                <a:sym typeface="+mn-ea"/>
              </a:rPr>
              <a:t>Data Processing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lang="zh-CN" alt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normalization, PCA, one-hot encoding,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we tried Machine Learning for classification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5" name="图片 4" descr="93d00570215e163ff0e3ccde4ed438e"/>
          <p:cNvPicPr>
            <a:picLocks noChangeAspect="1"/>
          </p:cNvPicPr>
          <p:nvPr/>
        </p:nvPicPr>
        <p:blipFill>
          <a:blip r:embed="rId1"/>
          <a:srcRect l="4799" t="5683" r="4262"/>
          <a:stretch>
            <a:fillRect/>
          </a:stretch>
        </p:blipFill>
        <p:spPr>
          <a:xfrm>
            <a:off x="236220" y="1446530"/>
            <a:ext cx="4624705" cy="3598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74565" y="1562735"/>
            <a:ext cx="702691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PCA scatter plot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(n_components=2) 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for Excite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Some samples have obvious outliers,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   which may relate to individual differences 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Remove obvious outliers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 undersampling and oversampling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 balance samples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>
                <a:sym typeface="+mn-ea"/>
              </a:rPr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61365" y="862330"/>
            <a:ext cx="9844405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Basic Emotion Classification</a:t>
            </a:r>
            <a:r>
              <a:rPr lang="en-US" altLang="ja-JP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pre-processing, 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61365" y="4599305"/>
            <a:ext cx="11449685" cy="1906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Limitation: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Poor contact problem of Muse2 Headband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Individual differences appear(not typical data)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Small amount of training data </a:t>
            </a:r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endParaRPr lang="en-US" altLang="zh-CN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/>
        </p:nvGraphicFramePr>
        <p:xfrm>
          <a:off x="911225" y="2080260"/>
          <a:ext cx="8673465" cy="2434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7255"/>
                <a:gridCol w="2167890"/>
                <a:gridCol w="2167890"/>
                <a:gridCol w="2170430"/>
              </a:tblGrid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0.6875±0.07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765"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0.5625±0.07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0.625±0.07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>
                <a:sym typeface="+mn-ea"/>
              </a:rPr>
              <a:t>Second</a:t>
            </a:r>
            <a:r>
              <a:rPr lang="en-US"/>
              <a:t>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83590" y="875030"/>
            <a:ext cx="1172019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APP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Horizon Workrooms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Participants: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Six pairs of collaborators were recruited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Used Features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HRV&lt;-ECG(Polar H10), 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audio features[9]&lt;-noise-reduced WAV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&lt;-MP3(Sony Recorder)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Details: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Two collaborators were sitting in separate quiet classrooms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</a:t>
            </a:r>
            <a:r>
              <a:rPr lang="en-US" altLang="ja-JP"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can not hear each other if they do not wear VR headset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Each conversation lasted approximately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three minutes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Take a break between each topic and answer the questionnaire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Topic: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	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 chosen randomly, </a:t>
            </a:r>
            <a:endParaRPr lang="en-US" altLang="zh-CN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likely to cause emotional fluctuations or produce opposing positions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6" name="Picture 5" descr="WeChat17aa5d34b7db73bcb21d370fb93d4c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2190" y="1283970"/>
            <a:ext cx="4078605" cy="2007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406400" y="1060450"/>
            <a:ext cx="104324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Dialogue Moods Questionnaire, Six emotions questionnaire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5" name="Picture 14" descr="Fig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1520825"/>
            <a:ext cx="6388100" cy="325247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453390" y="4773295"/>
            <a:ext cx="115271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</a:rPr>
              <a:t>Despite two people being in the same conversational setting, 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ja-JP" sz="2400">
                <a:latin typeface="Arial" panose="020B0604020202020204" pitchFamily="34" charset="0"/>
                <a:cs typeface="Arial" panose="020B0604020202020204" pitchFamily="34" charset="0"/>
              </a:rPr>
              <a:t>there may be opposite results in evaluating the dialogue atmosphere by both parties.</a:t>
            </a:r>
            <a:endParaRPr lang="en-US" altLang="ja-JP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/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→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For example: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     one person may feel that the dialogue atmosphere is very Excite, 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     while another person may feel not</a:t>
            </a:r>
            <a:endParaRPr lang="en-US" altLang="ja-JP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  <p:pic>
        <p:nvPicPr>
          <p:cNvPr id="3" name="Picture 2" descr="516164300876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845" y="1946910"/>
            <a:ext cx="547370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12470" y="100076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Dialogue Mood Classification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normalization, PCA, one-hot encoding,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trained SVM, Naive Bayes and KNN for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dialogue mood.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9" name="Table -1"/>
          <p:cNvGraphicFramePr/>
          <p:nvPr>
            <p:custDataLst>
              <p:tags r:id="rId1"/>
            </p:custDataLst>
          </p:nvPr>
        </p:nvGraphicFramePr>
        <p:xfrm>
          <a:off x="712470" y="2199640"/>
          <a:ext cx="8674100" cy="3246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8525"/>
                <a:gridCol w="2168525"/>
                <a:gridCol w="2168525"/>
                <a:gridCol w="2168525"/>
              </a:tblGrid>
              <a:tr h="39306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24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Excite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0.730±0.12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0.672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0.656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Serious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0.708±0.12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0.762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0.729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Smooth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0.796±0.15</a:t>
                      </a:r>
                      <a:endParaRPr lang="en-US" altLang="en-US" sz="1800" b="1" u="sng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0.775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0.789±0.18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Bright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0.712±0.15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0.726±0.18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0.683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48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Eminent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0.694±0.18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0.622±0.16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11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Close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0.688</a:t>
                      </a: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0.689±0.16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0.638±0.22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5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</a:rPr>
                        <a:t>Equal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MS明朝" charset="0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0.667±0.12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0.687±0.18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0.621±0.22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712470" y="5465445"/>
            <a:ext cx="114795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Smooth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has better results,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    while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Eminent</a:t>
            </a:r>
            <a:r>
              <a:rPr lang="zh-CN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Close</a:t>
            </a:r>
            <a:r>
              <a:rPr lang="zh-CN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</a:t>
            </a:r>
            <a:r>
              <a:rPr lang="zh-CN" altLang="en-US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400" b="1">
                <a:solidFill>
                  <a:schemeClr val="accent1"/>
                </a:solidFill>
                <a:latin typeface="Arial Bold" panose="020B0604020202090204" charset="0"/>
                <a:cs typeface="Arial Bold" panose="020B0604020202090204" charset="0"/>
              </a:rPr>
              <a:t>Equal</a:t>
            </a: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 have relatively poor classification results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4 - </a:t>
            </a:r>
            <a:r>
              <a:rPr lang="en-US"/>
              <a:t>Second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40715" y="887730"/>
            <a:ext cx="117062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Cross-validation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Emotion Classification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 Result</a:t>
            </a:r>
            <a:r>
              <a:rPr lang="zh-CN" altLang="en-US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：</a:t>
            </a:r>
            <a:endParaRPr lang="zh-CN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pre-processing,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trained SVM, Naive Bayes and KNN for emotion classification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11" name="Table -1"/>
          <p:cNvGraphicFramePr/>
          <p:nvPr/>
        </p:nvGraphicFramePr>
        <p:xfrm>
          <a:off x="792480" y="2200910"/>
          <a:ext cx="8676640" cy="303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9160"/>
                <a:gridCol w="2169160"/>
                <a:gridCol w="2169160"/>
                <a:gridCol w="2169160"/>
              </a:tblGrid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SVM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Naive Baiyes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MS明朝" charset="0"/>
                          <a:sym typeface="+mn-ea"/>
                        </a:rPr>
                        <a:t>KNN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62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Relax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0.684±0.12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0.648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0.614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Sadness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0.694±0.12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0.675±0.18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0.576±0.26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Excited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0.667±0.09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0.632±0.18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0.532±0.09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Fear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0.714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0.739±0.25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0.634±0.18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35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Disgust</a:t>
                      </a:r>
                      <a:endParaRPr lang="en-US" altLang="en-US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0.578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0.643</a:t>
                      </a: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±0.25</a:t>
                      </a:r>
                      <a:endParaRPr lang="en-US" altLang="zh-CN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0.611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±0.22</a:t>
                      </a:r>
                      <a:endParaRPr lang="en-US" altLang="zh-CN" sz="180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Joy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0.624</a:t>
                      </a: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±0.14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0.591±0.18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800" b="1" u="sng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0.639±0.14</a:t>
                      </a:r>
                      <a:endParaRPr lang="en-US" altLang="en-US" sz="1800" b="1" u="sng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0" marR="0" marT="0" marB="1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640715" y="5457190"/>
            <a:ext cx="114725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Wingdings" panose="05000000000000000000" charset="0"/>
              <a:buChar char=""/>
            </a:pPr>
            <a:r>
              <a:rPr lang="zh-CN" altLang="en-US" sz="2400">
                <a:latin typeface="Arial" panose="020B0604020202020204" pitchFamily="34" charset="0"/>
                <a:cs typeface="Arial" panose="020B0604020202020204" pitchFamily="34" charset="0"/>
              </a:rPr>
              <a:t>Due to insufficient samples, the classification results of Fear and Disgust have large fluctuations. 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>
                <a:sym typeface="+mn-ea"/>
              </a:rPr>
              <a:t>Section 5 - </a:t>
            </a:r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11175" y="1373505"/>
            <a:ext cx="11680825" cy="418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Our Work:</a:t>
            </a:r>
            <a:endParaRPr lang="zh-CN" altLang="en-US" sz="2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This study uses machine learning algorithms like SVM, KNN, and Naive Bayes </a:t>
            </a:r>
            <a:endParaRPr lang="zh-CN" altLang="en-US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to classify </a:t>
            </a:r>
            <a:r>
              <a:rPr lang="en-US" altLang="zh-CN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basic </a:t>
            </a:r>
            <a:r>
              <a:rPr lang="zh-CN" altLang="en-US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emotion and dialogue atmosphere in VR.</a:t>
            </a:r>
            <a:endParaRPr lang="zh-CN" altLang="en-US" sz="2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endParaRPr lang="zh-CN" altLang="en-US" sz="2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zh-CN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limitation of this study</a:t>
            </a:r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en-US" altLang="zh-CN" sz="2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</a:t>
            </a:r>
            <a:r>
              <a:rPr lang="zh-CN" altLang="en-US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ndividual differences appear in biological information,</a:t>
            </a:r>
            <a:endParaRPr lang="zh-CN" altLang="en-US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zh-CN" altLang="en-US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which may relate to the surrounding environment and individual physique.</a:t>
            </a:r>
            <a:endParaRPr lang="zh-CN" altLang="en-US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Lack of diversity sample(ex.Equal,Close,Fear Disgust)</a:t>
            </a:r>
            <a:endParaRPr lang="en-US" altLang="zh-CN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Poor Contact problem of Muse2 while wearing VR headset</a:t>
            </a:r>
            <a:endParaRPr lang="ja-JP" altLang="en-US">
              <a:solidFill>
                <a:schemeClr val="accent1"/>
              </a:solidFill>
              <a:sym typeface="+mn-ea"/>
            </a:endParaRPr>
          </a:p>
          <a:p>
            <a:pPr algn="l"/>
            <a:endParaRPr lang="ja-JP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473200" y="0"/>
            <a:ext cx="957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1"/>
                </a:solidFill>
                <a:latin typeface="Meiryo" panose="020B0604030504040204" pitchFamily="50" charset="-128"/>
                <a:ea typeface="Meiryo" panose="020B0604030504040204" pitchFamily="50" charset="-128"/>
                <a:cs typeface="Meiryo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46656C"/>
                </a:solidFill>
                <a:latin typeface="Arial Narrow" panose="020B0606020202030204" pitchFamily="34" charset="0"/>
                <a:ea typeface="MS PGothic" panose="020B0600070205080204" pitchFamily="50" charset="-128"/>
              </a:defRPr>
            </a:lvl9pPr>
          </a:lstStyle>
          <a:p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r>
              <a:rPr lang="en-US">
                <a:sym typeface="+mn-ea"/>
              </a:rPr>
              <a:t>Section 5 - </a:t>
            </a:r>
            <a:r>
              <a:rPr lang="en-US" altLang="zh-CN" dirty="0"/>
              <a:t>Conclusions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159347" y="6506289"/>
            <a:ext cx="825500" cy="228600"/>
          </a:xfrm>
        </p:spPr>
        <p:txBody>
          <a:bodyPr/>
          <a:lstStyle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11175" y="1232535"/>
            <a:ext cx="11680825" cy="458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Futrue Work</a:t>
            </a:r>
            <a:r>
              <a:rPr lang="zh-CN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:</a:t>
            </a:r>
            <a:endParaRPr lang="zh-CN" alt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Increase the amount of experimental data, and try Deep Learning</a:t>
            </a:r>
            <a:endParaRPr lang="zh-CN" altLang="en-US" sz="26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Apply real-time atmosphere and emotion recognition AI to ubiquitous VR innovative spaces and VR virtual humans</a:t>
            </a:r>
            <a:endParaRPr lang="en-US" altLang="zh-CN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altLang="zh-CN" sz="2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altLang="zh-CN" sz="2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Recognize the degree of confidence, interest, and psychological fluctuations in multi-person conversations or collaborations in VR.</a:t>
            </a:r>
            <a:endParaRPr lang="ja-JP" altLang="en-US" sz="2600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355" y="3015615"/>
            <a:ext cx="3304540" cy="18573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631690" y="3345180"/>
            <a:ext cx="646811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hope to create an intelligent virtual human 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that can automatically identify users' inner</a:t>
            </a:r>
            <a:endParaRPr lang="en-US" altLang="zh-CN" sz="24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l"/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emotions and dialogue atmosphere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！</a:t>
            </a:r>
            <a:endParaRPr lang="zh-CN" altLang="en-US" sz="240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9830"/>
            <a:ext cx="11277600" cy="5326380"/>
          </a:xfrm>
        </p:spPr>
        <p:txBody>
          <a:bodyPr/>
          <a:p>
            <a:r>
              <a:rPr lang="en-US" sz="1600">
                <a:sym typeface="+mn-ea"/>
              </a:rPr>
              <a:t>[1] Yuhei Ikeda, Ryota Horie, and Midori Sugaya. Estimat_x0002_ing emotion with biological information for robot interac_x0002_tion. Procedia computer science, 112:1589–1600, 2017.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[2] Andrius Dzedzickis, Arturas Kaklauskas, and Vytautas Bucinskas. Human emotion recognition: Review of sen_x0002_sors and methods. Sensors, 20(3):592, 2020.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[3] Javier Mar´ın-Morales, Juan Luis Higuera-Trujillo,Alberto Greco, Jaime Guixeres, Carmen Llinares,Enzo Pasquale Scilingo, Mariano Alcaniz, and Gaetano Valenza. Affective computing in virtual reality: emo_x0002_tion recognition from brain and heartbeat dynamics using wearable sensors. Scientific reports, 8(1):1–15, 2018.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[4] NS Suhaimi, J Teo, and J Mountstephens. Emotional state classification in virtual reality using wearable elec_x0002_troencephalography. In IOP Conference Series: Materi_x0002_als Science and Engineering, volume 341, page 012016.IOP Publishing, 2018.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[5] Daisuke Katagami. Could we artificially create atmo_x0002_sphere? In The 27th Annual Conference of the Japanese Society for Artificial Intelligence(2013), page 2 pages. The Japanese Society for Artificial Intelligence, 2013.</a:t>
            </a:r>
            <a:endParaRPr lang="en-US" sz="160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Section1- 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320675" y="1343660"/>
            <a:ext cx="11550015" cy="144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buFont typeface="Wingdings" panose="05000000000000000000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recent years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The development of virtual reality technology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has made VR content available to the average household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78765" y="3643630"/>
            <a:ext cx="1204087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600">
                <a:latin typeface="Arial Regular" panose="020B0604020202090204" charset="0"/>
                <a:cs typeface="Arial Regular" panose="020B0604020202090204" charset="0"/>
                <a:sym typeface="+mn-ea"/>
              </a:rPr>
              <a:t>—————————————————————————————————</a:t>
            </a:r>
            <a:r>
              <a:rPr lang="zh-CN" altLang="en-US" sz="2600">
                <a:latin typeface="Arial Regular" panose="020B0604020202090204" charset="0"/>
                <a:cs typeface="Arial Regular" panose="020B0604020202090204" charset="0"/>
                <a:sym typeface="+mn-ea"/>
              </a:rPr>
              <a:t>——</a:t>
            </a:r>
            <a:endParaRPr lang="zh-CN" altLang="en-US" sz="26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To help conversation on those online virtual world platforms</a:t>
            </a:r>
            <a:endParaRPr kumimoji="1" lang="en-US" altLang="ja-JP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 fontAlgn="auto" latinLnBrk="1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Estimate users’ inner moods and evaluate dialogue atmosphere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 fontAlgn="auto" latinLnBrk="1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based on affec_x0002_tive computing methodology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26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6" name="Picture 5" descr="WeChat5ce263201eac11750cb38a816bd758b5"/>
          <p:cNvPicPr>
            <a:picLocks noChangeAspect="1"/>
          </p:cNvPicPr>
          <p:nvPr/>
        </p:nvPicPr>
        <p:blipFill>
          <a:blip r:embed="rId1"/>
          <a:srcRect t="17952" b="15708"/>
          <a:stretch>
            <a:fillRect/>
          </a:stretch>
        </p:blipFill>
        <p:spPr>
          <a:xfrm>
            <a:off x="1096645" y="2868295"/>
            <a:ext cx="3163570" cy="902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90" y="3013075"/>
            <a:ext cx="1860550" cy="789940"/>
          </a:xfrm>
          <a:prstGeom prst="rect">
            <a:avLst/>
          </a:prstGeom>
        </p:spPr>
      </p:pic>
      <p:pic>
        <p:nvPicPr>
          <p:cNvPr id="7" name="Picture 6" descr="WeChat4e19ccf5fa32c0c6bc5fcd5bcf4ecb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30" y="2832735"/>
            <a:ext cx="1711325" cy="9740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780"/>
            <a:ext cx="11277600" cy="4458816"/>
          </a:xfrm>
        </p:spPr>
        <p:txBody>
          <a:bodyPr/>
          <a:p>
            <a:r>
              <a:rPr lang="en-US" sz="1600">
                <a:sym typeface="+mn-ea"/>
              </a:rPr>
              <a:t>[6] Kaoru Toyoda, Yoshihiro Miyakoshi, Ryosuke Yamanishi, and Shohei Kato. Dialogue mood estimation focus_x0002_ing on intervals of utterance state. Transactions of the Japanese Society for Artificial Intelligence, 27(2), 2012.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[7] Tatsuya Hasegawa and Shohei Kato. Dialogue mood estimation from speech sounds clusterized with speak_x0002_ers’ personality traits. In 2019 IEEE 8th Global Confer_x0002_ence on Consumer Electronics (GCCE), pages 399–401.IEEE, 2019.</a:t>
            </a:r>
            <a:endParaRPr lang="en-US" sz="1600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[8] Margaret M Bradley and Peter J Lang. Measuring emo_x0002_tion: the self-assessment manikin and the semantic dif_x0002_ferential. Journal of behavior therapy and experimental psychiatry, 25(1):49–59, 1994.</a:t>
            </a:r>
            <a:endParaRPr lang="en-US" sz="1600">
              <a:sym typeface="+mn-ea"/>
            </a:endParaRPr>
          </a:p>
          <a:p>
            <a:pPr marL="0" indent="0">
              <a:buNone/>
            </a:pPr>
            <a:endParaRPr lang="en-US" sz="1600">
              <a:sym typeface="+mn-ea"/>
            </a:endParaRPr>
          </a:p>
          <a:p>
            <a:r>
              <a:rPr lang="en-US" sz="1600">
                <a:sym typeface="+mn-ea"/>
              </a:rPr>
              <a:t>[9] Theodoros Giannakopoulos. pyaudioanalysis: An open_x0002_source python library for audio signal analysis. PloS one,10(12):e0144610, 2015.</a:t>
            </a:r>
            <a:endParaRPr lang="en-US" sz="1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Acknowledgment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390"/>
            <a:ext cx="11277600" cy="4458816"/>
          </a:xfrm>
        </p:spPr>
        <p:txBody>
          <a:bodyPr/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endParaRPr lang="en-US" sz="3600"/>
          </a:p>
          <a:p>
            <a:pPr marL="0" indent="0" algn="ctr">
              <a:buNone/>
            </a:pPr>
            <a:r>
              <a:rPr lang="en-US" sz="3600" b="1"/>
              <a:t>Thank you for your kind attention</a:t>
            </a:r>
            <a:endParaRPr lang="en-US" sz="3600" b="1"/>
          </a:p>
          <a:p>
            <a:pPr marL="0" indent="0" algn="ctr">
              <a:buNone/>
            </a:pPr>
            <a:r>
              <a:rPr lang="ja-JP" altLang="en-US" sz="3600" b="1"/>
              <a:t>ご清聴ありがとうございます</a:t>
            </a:r>
            <a:endParaRPr lang="ja-JP" altLang="en-US" sz="3600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Section1- 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27660" y="1213485"/>
            <a:ext cx="11785600" cy="418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However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Emotions are sometimes not expressed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And information expressed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,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such as facial expressions and voices,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can differ from the actual emotion[1]</a:t>
            </a:r>
            <a:endParaRPr lang="en-US" sz="26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2600">
              <a:latin typeface="Arial Regular" panose="020B0604020202090204" charset="0"/>
              <a:cs typeface="Arial Regular" panose="020B06040202020902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kumimoji="1" lang="en-US" altLang="ja-JP" sz="32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For example</a:t>
            </a:r>
            <a:endParaRPr kumimoji="1" lang="ja-JP" altLang="en-US" sz="32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People can fake a smile when 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   feeling </a:t>
            </a:r>
            <a:r>
              <a:rPr kumimoji="1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sad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or </a:t>
            </a:r>
            <a:r>
              <a:rPr kumimoji="1" sz="2800" b="1">
                <a:solidFill>
                  <a:srgbClr val="FF0000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angry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inside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3435" y="2457450"/>
            <a:ext cx="3187065" cy="31870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Section1- </a:t>
            </a:r>
            <a:r>
              <a:rPr lang="en-US"/>
              <a:t>Intorduction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00" name="Text Box 99"/>
          <p:cNvSpPr txBox="1"/>
          <p:nvPr/>
        </p:nvSpPr>
        <p:spPr>
          <a:xfrm>
            <a:off x="763905" y="1042035"/>
            <a:ext cx="11070590" cy="5692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Based on this understanding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O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ur research aims to understand </a:t>
            </a:r>
            <a:r>
              <a:rPr kumimoji="1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true feelings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toward estimating group-level  atmosphere in multi-person Dialogues while immersed in the </a:t>
            </a: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VR</a:t>
            </a: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world</a:t>
            </a: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kumimoji="1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In this </a:t>
            </a: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study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We use biological features extracted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from EEG and ECG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</a:t>
            </a:r>
            <a:r>
              <a:rPr kumimoji="1" lang="en-US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to classify basic emotion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We used biological features and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audio features </a:t>
            </a:r>
            <a:endParaRPr kumimoji="1" lang="en-US" sz="28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kumimoji="1" lang="en-US" sz="28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</a:rPr>
              <a:t>    </a:t>
            </a:r>
            <a:r>
              <a:rPr kumimoji="1" lang="en-US" sz="2800" b="1">
                <a:solidFill>
                  <a:schemeClr val="accent1"/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to classify dialogue atmosphere</a:t>
            </a:r>
            <a:endParaRPr kumimoji="1" lang="en-US" sz="2800" b="1">
              <a:solidFill>
                <a:schemeClr val="accent1"/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kumimoji="1" lang="en-US" sz="2800" b="1">
              <a:solidFill>
                <a:schemeClr val="accent1"/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3730" y="3086735"/>
            <a:ext cx="3053080" cy="3053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Section1- </a:t>
            </a:r>
            <a:r>
              <a:rPr lang="en-US"/>
              <a:t>Structure of this presentation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199515"/>
            <a:ext cx="11277600" cy="4852670"/>
          </a:xfrm>
        </p:spPr>
        <p:txBody>
          <a:bodyPr/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ection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1</a:t>
            </a:r>
            <a:r>
              <a:rPr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  <a:sym typeface="+mn-ea"/>
              </a:rPr>
              <a:t>Introduction </a:t>
            </a:r>
            <a:endParaRPr lang="en-US" sz="28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ection 2,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B</a:t>
            </a:r>
            <a:r>
              <a:rPr sz="28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ackground and related work</a:t>
            </a:r>
            <a:endParaRPr sz="28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3,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T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he first experiment and evaluation; 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4,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T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he second experiment and evaluation;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endParaRPr sz="2800" b="1">
              <a:latin typeface="Arial Bold" panose="020B0604020202090204" charset="0"/>
              <a:cs typeface="Arial Bold" panose="020B0604020202090204" charset="0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S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ection 5,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C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onclusion and future work </a:t>
            </a:r>
            <a:r>
              <a:rPr lang="en-US" sz="2800" b="1">
                <a:latin typeface="Arial Bold" panose="020B0604020202090204" charset="0"/>
                <a:cs typeface="Arial Bold" panose="020B0604020202090204" charset="0"/>
              </a:rPr>
              <a:t>recommendation</a:t>
            </a:r>
            <a:r>
              <a:rPr sz="2800" b="1">
                <a:latin typeface="Arial Bold" panose="020B0604020202090204" charset="0"/>
                <a:cs typeface="Arial Bold" panose="020B0604020202090204" charset="0"/>
              </a:rPr>
              <a:t>.</a:t>
            </a:r>
            <a:endParaRPr sz="28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2 - </a:t>
            </a:r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762000"/>
            <a:ext cx="10690860" cy="555498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Automatic 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E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motion 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R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eco</a:t>
            </a:r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g</a:t>
            </a:r>
            <a:r>
              <a:rPr lang="ja-JP" altLang="en-US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nition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→biological information,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→External features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→environement, etc.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zh-CN" altLang="en-US" sz="20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</a:pP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In Yuhei Ikeda's research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Brain waves and heart rate were uesd for Estimating Emotion for 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Robot Interaction[1]</a:t>
            </a: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 sz="2000"/>
          </a:p>
          <a:p>
            <a:pPr marL="685800" latinLnBrk="1">
              <a:spcBef>
                <a:spcPts val="0"/>
              </a:spcBef>
            </a:pP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In Marín-Morales's research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researched emotion recognition from brain and heartbeat 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dynamics using wearable sensors in virtual reality[3].</a:t>
            </a:r>
            <a:endParaRPr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kumimoji="0" lang="en-US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628650" indent="-285750" latinLnBrk="1">
              <a:spcBef>
                <a:spcPts val="0"/>
              </a:spcBef>
            </a:pPr>
            <a:r>
              <a:rPr lang="en-US" altLang="ja-JP" b="1">
                <a:latin typeface="Arial Bold" panose="020B0604020202090204" charset="0"/>
                <a:cs typeface="Arial Bold" panose="020B0604020202090204" charset="0"/>
                <a:sym typeface="+mn-ea"/>
              </a:rPr>
              <a:t>I</a:t>
            </a:r>
            <a:r>
              <a:rPr lang="ja-JP" altLang="en-US" b="1">
                <a:latin typeface="Arial Bold" panose="020B0604020202090204" charset="0"/>
                <a:cs typeface="Arial Bold" panose="020B0604020202090204" charset="0"/>
                <a:sym typeface="+mn-ea"/>
              </a:rPr>
              <a:t>n NS Suhaimi’s research  </a:t>
            </a:r>
            <a:endParaRPr lang="ja-JP" altLang="en-US" sz="20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685800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They did Emotion state classification of EEG brain signal using </a:t>
            </a:r>
            <a:endParaRPr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Font typeface="Wingdings" panose="05000000000000000000" charset="0"/>
              <a:buNone/>
            </a:pPr>
            <a:r>
              <a:rPr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   SVM and KNN[4]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pic>
        <p:nvPicPr>
          <p:cNvPr id="8" name="Picture 7" descr="WeChatcee2bbb6306e286320576de2619bf9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4905" y="875665"/>
            <a:ext cx="2825750" cy="21158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2 - </a:t>
            </a:r>
            <a:r>
              <a:rPr lang="en-US" altLang="zh-CN" dirty="0">
                <a:sym typeface="+mn-ea"/>
              </a:rPr>
              <a:t>Related Work</a:t>
            </a:r>
            <a:endParaRPr lang="en-US" altLang="zh-CN" dirty="0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75260" y="820420"/>
            <a:ext cx="6362065" cy="8407400"/>
          </a:xfrm>
        </p:spPr>
        <p:txBody>
          <a:bodyPr/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ja-JP" altLang="en-US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indent="0" latinLnBrk="1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01015" y="998220"/>
            <a:ext cx="11190605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3200" b="1">
                <a:latin typeface="Arial Bold" panose="020B0604020202090204" charset="0"/>
                <a:cs typeface="Arial Bold" panose="020B0604020202090204" charset="0"/>
                <a:sym typeface="+mn-ea"/>
              </a:rPr>
              <a:t>Mood Enginnering[5]</a:t>
            </a:r>
            <a:endParaRPr lang="en-US" altLang="ja-JP" sz="32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algn="l"/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→”Atmosphere”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algn="l"/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→proposed by the Japanese Society for Artificial Intelligence(JSAI) in 2013.</a:t>
            </a:r>
            <a:endParaRPr lang="en-US" sz="2400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32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DNP——"next-generation stealth space" </a:t>
            </a:r>
            <a:endParaRPr kumimoji="1" lang="ja-JP" altLang="en-US" sz="2000" b="1"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Change the color of light and music in a room by using sensors to detect the status of people’s presence and conversations and the indoor environment.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indent="0" algn="l" latinLnBrk="1">
              <a:spcBef>
                <a:spcPts val="0"/>
              </a:spcBef>
              <a:buNone/>
            </a:pPr>
            <a:endParaRPr lang="ja-JP" altLang="en-US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pPr marL="285750" indent="-285750" algn="l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1" lang="ja-JP" altLang="en-US" sz="2400" b="1"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In Shohei Kato's research</a:t>
            </a:r>
            <a:endParaRPr kumimoji="0" lang="en-US" altLang="en-US" sz="2400" b="1">
              <a:solidFill>
                <a:schemeClr val="accent1">
                  <a:lumMod val="60000"/>
                  <a:lumOff val="40000"/>
                </a:schemeClr>
              </a:solidFill>
              <a:latin typeface="Arial Regular" panose="020B0604020202090204" charset="0"/>
              <a:ea typeface="+mn-ea"/>
              <a:cs typeface="Arial Regular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They researched Dialogue Mood Estimation Focusing on Intervals of Utterance State[6] 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  <a:p>
            <a:pPr marL="342900" indent="-342900" algn="l" latinLnBrk="1">
              <a:spcBef>
                <a:spcPts val="0"/>
              </a:spcBef>
              <a:buFont typeface="Wingdings" panose="05000000000000000000" charset="0"/>
              <a:buChar char=""/>
            </a:pPr>
            <a:r>
              <a:rPr kumimoji="1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ea typeface="Meiryo" panose="020B0604030504040204" pitchFamily="50" charset="-128"/>
                <a:cs typeface="Arial Bold" panose="020B0604020202090204" charset="0"/>
                <a:sym typeface="+mn-ea"/>
              </a:rPr>
              <a:t> Use Speech Sounds considering Personality Trait of Speaker for Dialogue Mood Estimation[7]</a:t>
            </a:r>
            <a:endParaRPr kumimoji="1" sz="2400" b="1">
              <a:solidFill>
                <a:schemeClr val="accent1">
                  <a:lumMod val="75000"/>
                </a:schemeClr>
              </a:solidFill>
              <a:latin typeface="Arial Bold" panose="020B0604020202090204" charset="0"/>
              <a:ea typeface="Meiryo" panose="020B0604030504040204" pitchFamily="50" charset="-128"/>
              <a:cs typeface="Arial Bold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471805" y="852170"/>
            <a:ext cx="1172019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kumimoji="1" lang="ja-JP" altLang="en-US" sz="2400" b="1">
                <a:latin typeface="Arial Regular" panose="020B0604020202090204" charset="0"/>
                <a:ea typeface="Meiryo" panose="020B0604030504040204" pitchFamily="50" charset="-128"/>
                <a:cs typeface="Arial Regular" panose="020B0604020202090204" charset="0"/>
                <a:sym typeface="+mn-ea"/>
              </a:rPr>
              <a:t>APP</a:t>
            </a:r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VRChat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Participants: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10 participants aged between 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20 </a:t>
            </a: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and</a:t>
            </a:r>
            <a:r>
              <a:rPr lang="zh-CN" altLang="en-US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28</a:t>
            </a:r>
            <a:endParaRPr lang="zh-CN" altLang="en-US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Used Features: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EEG,Accelerator(Muse2 headband), HRV&lt;-ECG(Polar H10)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Worlds: 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Six worlds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for arousing different emotions in VRchat. 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              Each world for about</a:t>
            </a:r>
            <a:r>
              <a:rPr lang="en-US" altLang="ja-JP" sz="2400" b="1">
                <a:solidFill>
                  <a:schemeClr val="accent1">
                    <a:lumMod val="75000"/>
                  </a:schemeClr>
                </a:solidFill>
                <a:latin typeface="Arial Bold" panose="020B0604020202090204" charset="0"/>
                <a:cs typeface="Arial Bold" panose="020B0604020202090204" charset="0"/>
                <a:sym typeface="+mn-ea"/>
              </a:rPr>
              <a:t> three minutes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.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852170"/>
            <a:ext cx="1205865" cy="512445"/>
          </a:xfrm>
          <a:prstGeom prst="rect">
            <a:avLst/>
          </a:prstGeom>
        </p:spPr>
      </p:pic>
      <p:pic>
        <p:nvPicPr>
          <p:cNvPr id="13" name="Picture 12" descr="5151643008489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2040890"/>
            <a:ext cx="8602980" cy="1085215"/>
          </a:xfrm>
          <a:prstGeom prst="rect">
            <a:avLst/>
          </a:prstGeom>
        </p:spPr>
      </p:pic>
      <p:pic>
        <p:nvPicPr>
          <p:cNvPr id="5" name="Picture 4" descr="WeChatf48dfc82d6259f9336cb4c3eb41b34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460" y="3887470"/>
            <a:ext cx="3802380" cy="2533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130" y="2040890"/>
            <a:ext cx="2303145" cy="1012825"/>
          </a:xfrm>
          <a:prstGeom prst="rect">
            <a:avLst/>
          </a:prstGeom>
        </p:spPr>
      </p:pic>
      <p:pic>
        <p:nvPicPr>
          <p:cNvPr id="9" name="图片 8" descr="IMG_21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015" y="3811905"/>
            <a:ext cx="3731895" cy="29229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Section 3 - </a:t>
            </a:r>
            <a:r>
              <a:rPr lang="en-US"/>
              <a:t>Preliminary Experiment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005EAB-5314-47E8-8888-CE567138AFEC}" type="slidenum">
              <a:rPr kumimoji="1" lang="ja-JP" altLang="en-US" smtClean="0"/>
            </a:fld>
            <a:endParaRPr kumimoji="1" lang="ja-JP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794385" y="1016635"/>
            <a:ext cx="117201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endParaRPr lang="en-US" altLang="zh-CN" sz="2400" b="1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algn="l"/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pic>
        <p:nvPicPr>
          <p:cNvPr id="14" name="Picture 13" descr="5161643008768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4495165"/>
            <a:ext cx="4935220" cy="2164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28750"/>
            <a:ext cx="5046345" cy="29921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6400" y="894080"/>
            <a:ext cx="916051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>
                <a:latin typeface="Arial Regular" panose="020B0604020202090204" charset="0"/>
                <a:cs typeface="Arial Regular" panose="020B0604020202090204" charset="0"/>
                <a:sym typeface="+mn-ea"/>
              </a:rPr>
              <a:t>Questionnaire: </a:t>
            </a: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SAM questionnaire[8], Six emotions questionnaire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252210" y="1608455"/>
            <a:ext cx="1532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Valence</a:t>
            </a:r>
            <a:endParaRPr lang="en-US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13170" y="2694305"/>
            <a:ext cx="15335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</a:rPr>
              <a:t>Aro</a:t>
            </a:r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usal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278880" y="3780155"/>
            <a:ext cx="15011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Dominance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8" name="Left Arrow 7"/>
          <p:cNvSpPr/>
          <p:nvPr/>
        </p:nvSpPr>
        <p:spPr>
          <a:xfrm rot="10800000">
            <a:off x="5561330" y="160845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Left Arrow 15"/>
          <p:cNvSpPr/>
          <p:nvPr/>
        </p:nvSpPr>
        <p:spPr>
          <a:xfrm rot="10800000">
            <a:off x="5561330" y="268351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5561330" y="375856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0800000">
            <a:off x="5561330" y="564070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Text Box 18"/>
          <p:cNvSpPr txBox="1"/>
          <p:nvPr/>
        </p:nvSpPr>
        <p:spPr>
          <a:xfrm>
            <a:off x="6290310" y="5640705"/>
            <a:ext cx="238379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Basic Emotion 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  <a:p>
            <a:r>
              <a:rPr lang="en-US" altLang="ja-JP" sz="2400" b="1">
                <a:latin typeface="Arial Bold" panose="020B0604020202090204" charset="0"/>
                <a:cs typeface="Arial Bold" panose="020B0604020202090204" charset="0"/>
                <a:sym typeface="+mn-ea"/>
              </a:rPr>
              <a:t>Level</a:t>
            </a:r>
            <a:endParaRPr lang="en-US" altLang="ja-JP" sz="2400" b="1">
              <a:latin typeface="Arial Bold" panose="020B0604020202090204" charset="0"/>
              <a:cs typeface="Arial Bold" panose="020B0604020202090204" charset="0"/>
              <a:sym typeface="+mn-ea"/>
            </a:endParaRPr>
          </a:p>
        </p:txBody>
      </p:sp>
      <p:sp>
        <p:nvSpPr>
          <p:cNvPr id="20" name="Left Arrow 19"/>
          <p:cNvSpPr/>
          <p:nvPr/>
        </p:nvSpPr>
        <p:spPr>
          <a:xfrm rot="12360000">
            <a:off x="7856220" y="2508885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 rot="8640000">
            <a:off x="7987665" y="4864100"/>
            <a:ext cx="582295" cy="4832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8252460" y="2406015"/>
            <a:ext cx="393954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Confirm the effectiveness of VRChat worlds to arouse emotion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Better understand participants' mood state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800100" indent="-457200" fontAlgn="auto" latinLnBrk="1">
              <a:buFont typeface="Wingdings" panose="05000000000000000000" charset="0"/>
              <a:buChar char=""/>
            </a:pPr>
            <a:r>
              <a:rPr lang="en-US" altLang="ja-JP" sz="2400">
                <a:latin typeface="Arial Regular" panose="020B0604020202090204" charset="0"/>
                <a:cs typeface="Arial Regular" panose="020B0604020202090204" charset="0"/>
                <a:sym typeface="+mn-ea"/>
              </a:rPr>
              <a:t>Help participants better self-report</a:t>
            </a: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  <a:p>
            <a:pPr marL="342900" indent="-342900" fontAlgn="auto">
              <a:buFont typeface="Wingdings" panose="05000000000000000000" charset="0"/>
              <a:buChar char=""/>
            </a:pPr>
            <a:endParaRPr lang="en-US" altLang="ja-JP" sz="2400">
              <a:latin typeface="Arial Regular" panose="020B0604020202090204" charset="0"/>
              <a:cs typeface="Arial Regular" panose="020B0604020202090204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3b6cdcd-5ec8-47fb-b278-65e2ab1206a5}"/>
  <p:tag name="TABLE_ENDDRAG_ORIGIN_RECT" val="682*258"/>
  <p:tag name="TABLE_ENDDRAG_RECT" val="104*127*683*258"/>
</p:tagLst>
</file>

<file path=ppt/theme/theme1.xml><?xml version="1.0" encoding="utf-8"?>
<a:theme xmlns:a="http://schemas.openxmlformats.org/drawingml/2006/main" name="NewTMU">
  <a:themeElements>
    <a:clrScheme name="おすすめ３">
      <a:dk1>
        <a:srgbClr val="2C2C2C"/>
      </a:dk1>
      <a:lt1>
        <a:srgbClr val="FFFFFF"/>
      </a:lt1>
      <a:dk2>
        <a:srgbClr val="515151"/>
      </a:dk2>
      <a:lt2>
        <a:srgbClr val="F8F8F8"/>
      </a:lt2>
      <a:accent1>
        <a:srgbClr val="497DDD"/>
      </a:accent1>
      <a:accent2>
        <a:srgbClr val="E0127B"/>
      </a:accent2>
      <a:accent3>
        <a:srgbClr val="FFBF00"/>
      </a:accent3>
      <a:accent4>
        <a:srgbClr val="30E3E7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標準デザイン">
      <a:majorFont>
        <a:latin typeface="Arial Narrow"/>
        <a:ea typeface="ＭＳ Ｐゴシック"/>
        <a:cs typeface=""/>
      </a:majorFont>
      <a:minorFont>
        <a:latin typeface="Arial Narrow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おすすめ３">
    <a:dk1>
      <a:srgbClr val="2C2C2C"/>
    </a:dk1>
    <a:lt1>
      <a:srgbClr val="FFFFFF"/>
    </a:lt1>
    <a:dk2>
      <a:srgbClr val="515151"/>
    </a:dk2>
    <a:lt2>
      <a:srgbClr val="F8F8F8"/>
    </a:lt2>
    <a:accent1>
      <a:srgbClr val="497DDD"/>
    </a:accent1>
    <a:accent2>
      <a:srgbClr val="E0127B"/>
    </a:accent2>
    <a:accent3>
      <a:srgbClr val="FFBF00"/>
    </a:accent3>
    <a:accent4>
      <a:srgbClr val="30E3E7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9243</Words>
  <Application>WPS 演示</Application>
  <PresentationFormat>Widescreen</PresentationFormat>
  <Paragraphs>543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Meiryo</vt:lpstr>
      <vt:lpstr>黑体</vt:lpstr>
      <vt:lpstr>Arial Narrow</vt:lpstr>
      <vt:lpstr>MS PGothic</vt:lpstr>
      <vt:lpstr>Arial</vt:lpstr>
      <vt:lpstr>Wingdings</vt:lpstr>
      <vt:lpstr>Arial Bold</vt:lpstr>
      <vt:lpstr>Arial Regular</vt:lpstr>
      <vt:lpstr>MS明朝</vt:lpstr>
      <vt:lpstr>微软雅黑</vt:lpstr>
      <vt:lpstr>Arial Unicode MS</vt:lpstr>
      <vt:lpstr>Calibri</vt:lpstr>
      <vt:lpstr>Segoe Print</vt:lpstr>
      <vt:lpstr>NewTMU</vt:lpstr>
      <vt:lpstr>Sensor Fusion-based Emotion Classification  In Virtual Reality Using Machine Learning</vt:lpstr>
      <vt:lpstr>Section1- Intorduction</vt:lpstr>
      <vt:lpstr>Section1- Intorduction</vt:lpstr>
      <vt:lpstr>Section1- Intorduction</vt:lpstr>
      <vt:lpstr>Section1- Structure of this presentation </vt:lpstr>
      <vt:lpstr>Section 2 - Related Work</vt:lpstr>
      <vt:lpstr>Section 2 - Related Work</vt:lpstr>
      <vt:lpstr>Section 3 - Preliminary Experiment</vt:lpstr>
      <vt:lpstr>Section 3 - Preliminary Experiment</vt:lpstr>
      <vt:lpstr>Section 3 - Preliminary Experiment</vt:lpstr>
      <vt:lpstr>Section 3 - Preliminary Experiment</vt:lpstr>
      <vt:lpstr>Section 3 - Preliminary Experiment</vt:lpstr>
      <vt:lpstr>Section 4 - Second Experiment</vt:lpstr>
      <vt:lpstr>Section 4 - Second Experiment</vt:lpstr>
      <vt:lpstr>Section 4 - Second Experiment</vt:lpstr>
      <vt:lpstr>Section 4 - Second Experiment</vt:lpstr>
      <vt:lpstr>Section 5 - Conclusions</vt:lpstr>
      <vt:lpstr>Section 5 - Conclusions</vt:lpstr>
      <vt:lpstr>Reference</vt:lpstr>
      <vt:lpstr>Reference</vt:lpstr>
      <vt:lpstr>Acknowledgment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liuyi</dc:creator>
  <cp:lastModifiedBy>水樹悠太（MIZUKI YUTA）</cp:lastModifiedBy>
  <cp:revision>561</cp:revision>
  <dcterms:created xsi:type="dcterms:W3CDTF">2022-02-17T06:17:00Z</dcterms:created>
  <dcterms:modified xsi:type="dcterms:W3CDTF">2022-02-21T11:10:47Z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5A77CF8BD66A4BCDA5C6A28A605DDEF3</vt:lpwstr>
  </property>
</Properties>
</file>